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3"/>
    <p:restoredTop sz="94669"/>
  </p:normalViewPr>
  <p:slideViewPr>
    <p:cSldViewPr snapToGrid="0">
      <p:cViewPr varScale="1">
        <p:scale>
          <a:sx n="114" d="100"/>
          <a:sy n="114" d="100"/>
        </p:scale>
        <p:origin x="6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406F8F-9374-004F-95D9-CE08BA799AAB}" type="datetimeFigureOut">
              <a:rPr lang="en-US" smtClean="0"/>
              <a:t>12/14/23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02C1E-B45F-FB47-843F-B8ED8DB221BA}" type="slidenum">
              <a:rPr lang="en-US" smtClean="0"/>
              <a:t>‹#›</a:t>
            </a:fld>
            <a:endParaRPr lang="en-US"/>
          </a:p>
        </p:txBody>
      </p:sp>
    </p:spTree>
    <p:extLst>
      <p:ext uri="{BB962C8B-B14F-4D97-AF65-F5344CB8AC3E}">
        <p14:creationId xmlns:p14="http://schemas.microsoft.com/office/powerpoint/2010/main" val="1271457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3502C1E-B45F-FB47-843F-B8ED8DB221BA}" type="slidenum">
              <a:rPr lang="en-US" smtClean="0"/>
              <a:t>18</a:t>
            </a:fld>
            <a:endParaRPr lang="en-US"/>
          </a:p>
        </p:txBody>
      </p:sp>
    </p:spTree>
    <p:extLst>
      <p:ext uri="{BB962C8B-B14F-4D97-AF65-F5344CB8AC3E}">
        <p14:creationId xmlns:p14="http://schemas.microsoft.com/office/powerpoint/2010/main" val="816371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236416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211261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256436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263631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991364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27941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7980702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471819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58749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445201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12/14/23</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285372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12/14/23</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812402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bstract smoke background">
            <a:extLst>
              <a:ext uri="{FF2B5EF4-FFF2-40B4-BE49-F238E27FC236}">
                <a16:creationId xmlns:a16="http://schemas.microsoft.com/office/drawing/2014/main" id="{CF55B1BA-9C95-26D9-2559-0A336E2FA109}"/>
              </a:ext>
            </a:extLst>
          </p:cNvPr>
          <p:cNvPicPr>
            <a:picLocks noChangeAspect="1"/>
          </p:cNvPicPr>
          <p:nvPr/>
        </p:nvPicPr>
        <p:blipFill rotWithShape="1">
          <a:blip r:embed="rId2"/>
          <a:srcRect t="6400" b="9014"/>
          <a:stretch/>
        </p:blipFill>
        <p:spPr>
          <a:xfrm>
            <a:off x="0" y="10"/>
            <a:ext cx="12192000" cy="6857990"/>
          </a:xfrm>
          <a:prstGeom prst="rect">
            <a:avLst/>
          </a:prstGeom>
        </p:spPr>
      </p:pic>
      <p:sp useBgFill="1">
        <p:nvSpPr>
          <p:cNvPr id="11" name="Rectangle 10">
            <a:extLst>
              <a:ext uri="{FF2B5EF4-FFF2-40B4-BE49-F238E27FC236}">
                <a16:creationId xmlns:a16="http://schemas.microsoft.com/office/drawing/2014/main" id="{36136311-C81B-47C5-AE0A-5641A5A59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3225" y="1066800"/>
            <a:ext cx="4708175" cy="47244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15F15B-40AE-EE0E-C33D-F12F04D15300}"/>
              </a:ext>
            </a:extLst>
          </p:cNvPr>
          <p:cNvSpPr>
            <a:spLocks noGrp="1"/>
          </p:cNvSpPr>
          <p:nvPr>
            <p:ph type="ctrTitle"/>
          </p:nvPr>
        </p:nvSpPr>
        <p:spPr>
          <a:xfrm>
            <a:off x="6684579" y="1562101"/>
            <a:ext cx="4382814" cy="2738530"/>
          </a:xfrm>
        </p:spPr>
        <p:txBody>
          <a:bodyPr anchor="t">
            <a:noAutofit/>
          </a:bodyPr>
          <a:lstStyle/>
          <a:p>
            <a:r>
              <a:rPr lang="en-US" sz="1600" dirty="0">
                <a:solidFill>
                  <a:schemeClr val="tx2"/>
                </a:solidFill>
                <a:latin typeface="Times New Roman" panose="02020603050405020304" pitchFamily="18" charset="0"/>
                <a:cs typeface="Times New Roman" panose="02020603050405020304" pitchFamily="18" charset="0"/>
              </a:rPr>
              <a:t>TEAM MEMBERS –</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1. Sai Teja </a:t>
            </a:r>
            <a:r>
              <a:rPr lang="en-US" sz="1600" dirty="0" err="1">
                <a:solidFill>
                  <a:schemeClr val="tx2"/>
                </a:solidFill>
                <a:latin typeface="Times New Roman" panose="02020603050405020304" pitchFamily="18" charset="0"/>
                <a:cs typeface="Times New Roman" panose="02020603050405020304" pitchFamily="18" charset="0"/>
              </a:rPr>
              <a:t>Malladi</a:t>
            </a:r>
            <a:r>
              <a:rPr lang="en-US" sz="1600" dirty="0">
                <a:solidFill>
                  <a:schemeClr val="tx2"/>
                </a:solidFill>
                <a:latin typeface="Times New Roman" panose="02020603050405020304" pitchFamily="18" charset="0"/>
                <a:cs typeface="Times New Roman" panose="02020603050405020304" pitchFamily="18" charset="0"/>
              </a:rPr>
              <a:t> (Project Manager)</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2. Jahid Hassan (Project Owner)</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3. Bhakti </a:t>
            </a:r>
            <a:r>
              <a:rPr lang="en-US" sz="1600" dirty="0" err="1">
                <a:solidFill>
                  <a:schemeClr val="tx2"/>
                </a:solidFill>
                <a:latin typeface="Times New Roman" panose="02020603050405020304" pitchFamily="18" charset="0"/>
                <a:cs typeface="Times New Roman" panose="02020603050405020304" pitchFamily="18" charset="0"/>
              </a:rPr>
              <a:t>Palkar</a:t>
            </a:r>
            <a:r>
              <a:rPr lang="en-US" sz="1600" dirty="0">
                <a:solidFill>
                  <a:schemeClr val="tx2"/>
                </a:solidFill>
                <a:latin typeface="Times New Roman" panose="02020603050405020304" pitchFamily="18" charset="0"/>
                <a:cs typeface="Times New Roman" panose="02020603050405020304" pitchFamily="18" charset="0"/>
              </a:rPr>
              <a:t> (Lead Business Analyst)</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4. Tahera Shaikh (Lead Developer)</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5. Nidhi </a:t>
            </a:r>
            <a:r>
              <a:rPr lang="en-US" sz="1600" dirty="0" err="1">
                <a:solidFill>
                  <a:schemeClr val="tx2"/>
                </a:solidFill>
                <a:latin typeface="Times New Roman" panose="02020603050405020304" pitchFamily="18" charset="0"/>
                <a:cs typeface="Times New Roman" panose="02020603050405020304" pitchFamily="18" charset="0"/>
              </a:rPr>
              <a:t>Berde</a:t>
            </a:r>
            <a:r>
              <a:rPr lang="en-US" sz="1600" dirty="0">
                <a:solidFill>
                  <a:schemeClr val="tx2"/>
                </a:solidFill>
                <a:latin typeface="Times New Roman" panose="02020603050405020304" pitchFamily="18" charset="0"/>
                <a:cs typeface="Times New Roman" panose="02020603050405020304" pitchFamily="18" charset="0"/>
              </a:rPr>
              <a:t> (Software Developer)</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6. Rushda </a:t>
            </a:r>
            <a:r>
              <a:rPr lang="en-US" sz="1600" dirty="0" err="1">
                <a:solidFill>
                  <a:schemeClr val="tx2"/>
                </a:solidFill>
                <a:latin typeface="Times New Roman" panose="02020603050405020304" pitchFamily="18" charset="0"/>
                <a:cs typeface="Times New Roman" panose="02020603050405020304" pitchFamily="18" charset="0"/>
              </a:rPr>
              <a:t>Manusri</a:t>
            </a:r>
            <a:r>
              <a:rPr lang="en-US" sz="1600" dirty="0">
                <a:solidFill>
                  <a:schemeClr val="tx2"/>
                </a:solidFill>
                <a:latin typeface="Times New Roman" panose="02020603050405020304" pitchFamily="18" charset="0"/>
                <a:cs typeface="Times New Roman" panose="02020603050405020304" pitchFamily="18" charset="0"/>
              </a:rPr>
              <a:t> (QA Analyst)</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7. Amala </a:t>
            </a:r>
            <a:r>
              <a:rPr lang="en-US" sz="1600" dirty="0" err="1">
                <a:solidFill>
                  <a:schemeClr val="tx2"/>
                </a:solidFill>
                <a:latin typeface="Times New Roman" panose="02020603050405020304" pitchFamily="18" charset="0"/>
                <a:cs typeface="Times New Roman" panose="02020603050405020304" pitchFamily="18" charset="0"/>
              </a:rPr>
              <a:t>Natu</a:t>
            </a:r>
            <a:r>
              <a:rPr lang="en-US" sz="1600" dirty="0">
                <a:solidFill>
                  <a:schemeClr val="tx2"/>
                </a:solidFill>
                <a:latin typeface="Times New Roman" panose="02020603050405020304" pitchFamily="18" charset="0"/>
                <a:cs typeface="Times New Roman" panose="02020603050405020304" pitchFamily="18" charset="0"/>
              </a:rPr>
              <a:t> (Software Tester)</a:t>
            </a:r>
            <a:br>
              <a:rPr lang="en-US" sz="1600" dirty="0">
                <a:solidFill>
                  <a:schemeClr val="tx2"/>
                </a:solidFill>
                <a:latin typeface="Times New Roman" panose="02020603050405020304" pitchFamily="18" charset="0"/>
                <a:cs typeface="Times New Roman" panose="02020603050405020304" pitchFamily="18" charset="0"/>
              </a:rPr>
            </a:br>
            <a:r>
              <a:rPr lang="en-US" sz="1600" dirty="0">
                <a:solidFill>
                  <a:schemeClr val="tx2"/>
                </a:solidFill>
                <a:latin typeface="Times New Roman" panose="02020603050405020304" pitchFamily="18" charset="0"/>
                <a:cs typeface="Times New Roman" panose="02020603050405020304" pitchFamily="18" charset="0"/>
              </a:rPr>
              <a:t>8. Sai Manish </a:t>
            </a:r>
            <a:r>
              <a:rPr lang="en-US" sz="1600" dirty="0" err="1">
                <a:solidFill>
                  <a:schemeClr val="tx2"/>
                </a:solidFill>
                <a:latin typeface="Times New Roman" panose="02020603050405020304" pitchFamily="18" charset="0"/>
                <a:cs typeface="Times New Roman" panose="02020603050405020304" pitchFamily="18" charset="0"/>
              </a:rPr>
              <a:t>Avasarala</a:t>
            </a:r>
            <a:r>
              <a:rPr lang="en-US" sz="1600" dirty="0">
                <a:solidFill>
                  <a:schemeClr val="tx2"/>
                </a:solidFill>
                <a:latin typeface="Times New Roman" panose="02020603050405020304" pitchFamily="18" charset="0"/>
                <a:cs typeface="Times New Roman" panose="02020603050405020304" pitchFamily="18" charset="0"/>
              </a:rPr>
              <a:t> (Database Administrator)</a:t>
            </a:r>
            <a:br>
              <a:rPr lang="en-US" sz="1600" dirty="0">
                <a:solidFill>
                  <a:schemeClr val="tx2"/>
                </a:solidFill>
              </a:rPr>
            </a:br>
            <a:endParaRPr lang="en-US" sz="1600" dirty="0">
              <a:solidFill>
                <a:schemeClr val="tx2"/>
              </a:solidFill>
            </a:endParaRPr>
          </a:p>
        </p:txBody>
      </p:sp>
      <p:cxnSp>
        <p:nvCxnSpPr>
          <p:cNvPr id="13" name="Straight Connector 12">
            <a:extLst>
              <a:ext uri="{FF2B5EF4-FFF2-40B4-BE49-F238E27FC236}">
                <a16:creationId xmlns:a16="http://schemas.microsoft.com/office/drawing/2014/main" id="{7CC73A33-65FF-41A9-A3B0-006753CD10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8844675" y="3418676"/>
            <a:ext cx="0" cy="472440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720298F-9B3F-E6C7-9051-FAC2F5003C28}"/>
              </a:ext>
            </a:extLst>
          </p:cNvPr>
          <p:cNvSpPr txBox="1"/>
          <p:nvPr/>
        </p:nvSpPr>
        <p:spPr>
          <a:xfrm>
            <a:off x="438588" y="2176973"/>
            <a:ext cx="4700972" cy="2123658"/>
          </a:xfrm>
          <a:prstGeom prst="rect">
            <a:avLst/>
          </a:prstGeom>
          <a:noFill/>
        </p:spPr>
        <p:txBody>
          <a:bodyPr wrap="square" rtlCol="0">
            <a:spAutoFit/>
          </a:bodyPr>
          <a:lstStyle/>
          <a:p>
            <a:r>
              <a:rPr lang="en-US" sz="6600" b="1" dirty="0">
                <a:solidFill>
                  <a:schemeClr val="bg1"/>
                </a:solidFill>
                <a:latin typeface="Times New Roman" panose="02020603050405020304" pitchFamily="18" charset="0"/>
                <a:cs typeface="Times New Roman" panose="02020603050405020304" pitchFamily="18" charset="0"/>
              </a:rPr>
              <a:t>Team 1</a:t>
            </a:r>
            <a:br>
              <a:rPr lang="en-US" sz="6600" b="1" dirty="0">
                <a:solidFill>
                  <a:schemeClr val="bg1"/>
                </a:solidFill>
                <a:latin typeface="Times New Roman" panose="02020603050405020304" pitchFamily="18" charset="0"/>
                <a:cs typeface="Times New Roman" panose="02020603050405020304" pitchFamily="18" charset="0"/>
              </a:rPr>
            </a:br>
            <a:r>
              <a:rPr lang="en-US" sz="6600" b="1" dirty="0">
                <a:solidFill>
                  <a:schemeClr val="bg1"/>
                </a:solidFill>
                <a:latin typeface="Times New Roman" panose="02020603050405020304" pitchFamily="18" charset="0"/>
                <a:cs typeface="Times New Roman" panose="02020603050405020304" pitchFamily="18" charset="0"/>
              </a:rPr>
              <a:t>MaidEase</a:t>
            </a:r>
          </a:p>
        </p:txBody>
      </p:sp>
    </p:spTree>
    <p:extLst>
      <p:ext uri="{BB962C8B-B14F-4D97-AF65-F5344CB8AC3E}">
        <p14:creationId xmlns:p14="http://schemas.microsoft.com/office/powerpoint/2010/main" val="21769608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257DB-4428-C952-8DC3-797DFD0E7EB5}"/>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Use-Case Specifications</a:t>
            </a:r>
          </a:p>
        </p:txBody>
      </p:sp>
      <p:pic>
        <p:nvPicPr>
          <p:cNvPr id="5" name="Picture 4" descr="A white paper with text effects&#10;&#10;Description automatically generated">
            <a:extLst>
              <a:ext uri="{FF2B5EF4-FFF2-40B4-BE49-F238E27FC236}">
                <a16:creationId xmlns:a16="http://schemas.microsoft.com/office/drawing/2014/main" id="{63DE4209-C5F8-AE92-2E61-6A701C6713E5}"/>
              </a:ext>
            </a:extLst>
          </p:cNvPr>
          <p:cNvPicPr>
            <a:picLocks noChangeAspect="1"/>
          </p:cNvPicPr>
          <p:nvPr/>
        </p:nvPicPr>
        <p:blipFill>
          <a:blip r:embed="rId2"/>
          <a:stretch>
            <a:fillRect/>
          </a:stretch>
        </p:blipFill>
        <p:spPr>
          <a:xfrm>
            <a:off x="2712369" y="956441"/>
            <a:ext cx="5727295" cy="5354355"/>
          </a:xfrm>
          <a:prstGeom prst="rect">
            <a:avLst/>
          </a:prstGeom>
        </p:spPr>
      </p:pic>
    </p:spTree>
    <p:extLst>
      <p:ext uri="{BB962C8B-B14F-4D97-AF65-F5344CB8AC3E}">
        <p14:creationId xmlns:p14="http://schemas.microsoft.com/office/powerpoint/2010/main" val="3910893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022F5-BDD2-61EE-0868-F6FB4CA33388}"/>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Supplementary Requirements</a:t>
            </a:r>
          </a:p>
        </p:txBody>
      </p:sp>
      <p:pic>
        <p:nvPicPr>
          <p:cNvPr id="5" name="Picture 4" descr="A document with text on it&#10;&#10;Description automatically generated">
            <a:extLst>
              <a:ext uri="{FF2B5EF4-FFF2-40B4-BE49-F238E27FC236}">
                <a16:creationId xmlns:a16="http://schemas.microsoft.com/office/drawing/2014/main" id="{F8549A73-23D7-B293-0AA0-42B86620A088}"/>
              </a:ext>
            </a:extLst>
          </p:cNvPr>
          <p:cNvPicPr>
            <a:picLocks noChangeAspect="1"/>
          </p:cNvPicPr>
          <p:nvPr/>
        </p:nvPicPr>
        <p:blipFill>
          <a:blip r:embed="rId2"/>
          <a:stretch>
            <a:fillRect/>
          </a:stretch>
        </p:blipFill>
        <p:spPr>
          <a:xfrm>
            <a:off x="2774153" y="956441"/>
            <a:ext cx="5827138" cy="5447696"/>
          </a:xfrm>
          <a:prstGeom prst="rect">
            <a:avLst/>
          </a:prstGeom>
        </p:spPr>
      </p:pic>
    </p:spTree>
    <p:extLst>
      <p:ext uri="{BB962C8B-B14F-4D97-AF65-F5344CB8AC3E}">
        <p14:creationId xmlns:p14="http://schemas.microsoft.com/office/powerpoint/2010/main" val="142273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5E89-210A-9F15-7AFF-AAD2F07D7E1C}"/>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ER Diagrams</a:t>
            </a:r>
          </a:p>
        </p:txBody>
      </p:sp>
      <p:pic>
        <p:nvPicPr>
          <p:cNvPr id="5" name="Picture 4" descr="A diagram of a network&#10;&#10;Description automatically generated">
            <a:extLst>
              <a:ext uri="{FF2B5EF4-FFF2-40B4-BE49-F238E27FC236}">
                <a16:creationId xmlns:a16="http://schemas.microsoft.com/office/drawing/2014/main" id="{5527E1D2-CFF3-F271-01E0-2DE2508255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9028" y="1100700"/>
            <a:ext cx="11493944" cy="5554100"/>
          </a:xfrm>
          <a:prstGeom prst="rect">
            <a:avLst/>
          </a:prstGeom>
        </p:spPr>
      </p:pic>
    </p:spTree>
    <p:extLst>
      <p:ext uri="{BB962C8B-B14F-4D97-AF65-F5344CB8AC3E}">
        <p14:creationId xmlns:p14="http://schemas.microsoft.com/office/powerpoint/2010/main" val="1245729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CC9D-462D-6E2C-FD64-123F23B4114C}"/>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Git Source Code</a:t>
            </a:r>
          </a:p>
        </p:txBody>
      </p:sp>
      <p:pic>
        <p:nvPicPr>
          <p:cNvPr id="5" name="Picture 4" descr="A cartoon character holding a tablet&#10;&#10;Description automatically generated">
            <a:extLst>
              <a:ext uri="{FF2B5EF4-FFF2-40B4-BE49-F238E27FC236}">
                <a16:creationId xmlns:a16="http://schemas.microsoft.com/office/drawing/2014/main" id="{494A7FD2-1417-D208-6D6B-2807A19D5476}"/>
              </a:ext>
            </a:extLst>
          </p:cNvPr>
          <p:cNvPicPr>
            <a:picLocks noChangeAspect="1"/>
          </p:cNvPicPr>
          <p:nvPr/>
        </p:nvPicPr>
        <p:blipFill>
          <a:blip r:embed="rId2"/>
          <a:stretch>
            <a:fillRect/>
          </a:stretch>
        </p:blipFill>
        <p:spPr>
          <a:xfrm>
            <a:off x="580766" y="1243754"/>
            <a:ext cx="10972801" cy="4934340"/>
          </a:xfrm>
          <a:prstGeom prst="rect">
            <a:avLst/>
          </a:prstGeom>
        </p:spPr>
      </p:pic>
    </p:spTree>
    <p:extLst>
      <p:ext uri="{BB962C8B-B14F-4D97-AF65-F5344CB8AC3E}">
        <p14:creationId xmlns:p14="http://schemas.microsoft.com/office/powerpoint/2010/main" val="4175146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30924-25CD-DD1E-A5AC-012A1855DAF3}"/>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Functional Tests (I3, I4)</a:t>
            </a:r>
          </a:p>
        </p:txBody>
      </p:sp>
      <p:pic>
        <p:nvPicPr>
          <p:cNvPr id="6" name="Picture 5" descr="A document with text on it&#10;&#10;Description automatically generated">
            <a:extLst>
              <a:ext uri="{FF2B5EF4-FFF2-40B4-BE49-F238E27FC236}">
                <a16:creationId xmlns:a16="http://schemas.microsoft.com/office/drawing/2014/main" id="{88F4FB45-67DB-AD3E-8479-869D34601056}"/>
              </a:ext>
            </a:extLst>
          </p:cNvPr>
          <p:cNvPicPr>
            <a:picLocks noChangeAspect="1"/>
          </p:cNvPicPr>
          <p:nvPr/>
        </p:nvPicPr>
        <p:blipFill>
          <a:blip r:embed="rId2"/>
          <a:stretch>
            <a:fillRect/>
          </a:stretch>
        </p:blipFill>
        <p:spPr>
          <a:xfrm>
            <a:off x="2272212" y="861848"/>
            <a:ext cx="8101497" cy="5644055"/>
          </a:xfrm>
          <a:prstGeom prst="rect">
            <a:avLst/>
          </a:prstGeom>
        </p:spPr>
      </p:pic>
    </p:spTree>
    <p:extLst>
      <p:ext uri="{BB962C8B-B14F-4D97-AF65-F5344CB8AC3E}">
        <p14:creationId xmlns:p14="http://schemas.microsoft.com/office/powerpoint/2010/main" val="370901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86BE9-BE12-6770-24B6-AA2A6BD11279}"/>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Test Execution Log (I3, I4)</a:t>
            </a:r>
          </a:p>
        </p:txBody>
      </p:sp>
      <p:pic>
        <p:nvPicPr>
          <p:cNvPr id="3" name="Picture 2" descr="A screenshot of a computer&#10;&#10;Description automatically generated">
            <a:extLst>
              <a:ext uri="{FF2B5EF4-FFF2-40B4-BE49-F238E27FC236}">
                <a16:creationId xmlns:a16="http://schemas.microsoft.com/office/drawing/2014/main" id="{DC451C73-568A-CD2E-1CE7-DEF55D187AB4}"/>
              </a:ext>
            </a:extLst>
          </p:cNvPr>
          <p:cNvPicPr>
            <a:picLocks noChangeAspect="1"/>
          </p:cNvPicPr>
          <p:nvPr/>
        </p:nvPicPr>
        <p:blipFill>
          <a:blip r:embed="rId2"/>
          <a:stretch>
            <a:fillRect/>
          </a:stretch>
        </p:blipFill>
        <p:spPr>
          <a:xfrm>
            <a:off x="244388" y="1145746"/>
            <a:ext cx="11679882" cy="4686643"/>
          </a:xfrm>
          <a:prstGeom prst="rect">
            <a:avLst/>
          </a:prstGeom>
        </p:spPr>
      </p:pic>
    </p:spTree>
    <p:extLst>
      <p:ext uri="{BB962C8B-B14F-4D97-AF65-F5344CB8AC3E}">
        <p14:creationId xmlns:p14="http://schemas.microsoft.com/office/powerpoint/2010/main" val="2395103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AD97D-E6CA-D9ED-22C4-DAFF06D9010B}"/>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Jenkins Demo</a:t>
            </a:r>
          </a:p>
        </p:txBody>
      </p:sp>
      <p:pic>
        <p:nvPicPr>
          <p:cNvPr id="4" name="Picture 3" descr="A screenshot of a computer&#10;&#10;Description automatically generated">
            <a:extLst>
              <a:ext uri="{FF2B5EF4-FFF2-40B4-BE49-F238E27FC236}">
                <a16:creationId xmlns:a16="http://schemas.microsoft.com/office/drawing/2014/main" id="{69B0B109-8B5D-8528-816F-3228E9E730E1}"/>
              </a:ext>
            </a:extLst>
          </p:cNvPr>
          <p:cNvPicPr>
            <a:picLocks noChangeAspect="1"/>
          </p:cNvPicPr>
          <p:nvPr/>
        </p:nvPicPr>
        <p:blipFill>
          <a:blip r:embed="rId2"/>
          <a:stretch>
            <a:fillRect/>
          </a:stretch>
        </p:blipFill>
        <p:spPr>
          <a:xfrm>
            <a:off x="381000" y="1182753"/>
            <a:ext cx="11430000" cy="5151139"/>
          </a:xfrm>
          <a:prstGeom prst="rect">
            <a:avLst/>
          </a:prstGeom>
        </p:spPr>
      </p:pic>
    </p:spTree>
    <p:extLst>
      <p:ext uri="{BB962C8B-B14F-4D97-AF65-F5344CB8AC3E}">
        <p14:creationId xmlns:p14="http://schemas.microsoft.com/office/powerpoint/2010/main" val="1335064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6EDD3-0095-3491-D1EF-140D9EABD764}"/>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Jenkins Progress Report</a:t>
            </a:r>
          </a:p>
        </p:txBody>
      </p:sp>
      <p:pic>
        <p:nvPicPr>
          <p:cNvPr id="4" name="Picture 3" descr="A white and black list with black text&#10;&#10;Description automatically generated">
            <a:extLst>
              <a:ext uri="{FF2B5EF4-FFF2-40B4-BE49-F238E27FC236}">
                <a16:creationId xmlns:a16="http://schemas.microsoft.com/office/drawing/2014/main" id="{0E2640F6-04D3-7724-52DA-F9952689ECD2}"/>
              </a:ext>
            </a:extLst>
          </p:cNvPr>
          <p:cNvPicPr>
            <a:picLocks noChangeAspect="1"/>
          </p:cNvPicPr>
          <p:nvPr/>
        </p:nvPicPr>
        <p:blipFill>
          <a:blip r:embed="rId2"/>
          <a:stretch>
            <a:fillRect/>
          </a:stretch>
        </p:blipFill>
        <p:spPr>
          <a:xfrm>
            <a:off x="1583558" y="1293430"/>
            <a:ext cx="8401194" cy="4676446"/>
          </a:xfrm>
          <a:prstGeom prst="rect">
            <a:avLst/>
          </a:prstGeom>
        </p:spPr>
      </p:pic>
    </p:spTree>
    <p:extLst>
      <p:ext uri="{BB962C8B-B14F-4D97-AF65-F5344CB8AC3E}">
        <p14:creationId xmlns:p14="http://schemas.microsoft.com/office/powerpoint/2010/main" val="6824546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C53A4-A423-140A-39AD-4FC1B1471534}"/>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App Demo</a:t>
            </a:r>
          </a:p>
        </p:txBody>
      </p:sp>
      <p:pic>
        <p:nvPicPr>
          <p:cNvPr id="4" name="Picture 3" descr="A screenshot of a computer&#10;&#10;Description automatically generated">
            <a:extLst>
              <a:ext uri="{FF2B5EF4-FFF2-40B4-BE49-F238E27FC236}">
                <a16:creationId xmlns:a16="http://schemas.microsoft.com/office/drawing/2014/main" id="{5B5B4D9F-9881-CF89-DB73-C0A5F47BCCF1}"/>
              </a:ext>
            </a:extLst>
          </p:cNvPr>
          <p:cNvPicPr>
            <a:picLocks noChangeAspect="1"/>
          </p:cNvPicPr>
          <p:nvPr/>
        </p:nvPicPr>
        <p:blipFill>
          <a:blip r:embed="rId3"/>
          <a:stretch>
            <a:fillRect/>
          </a:stretch>
        </p:blipFill>
        <p:spPr>
          <a:xfrm>
            <a:off x="804554" y="1078438"/>
            <a:ext cx="10681202" cy="5524752"/>
          </a:xfrm>
          <a:prstGeom prst="rect">
            <a:avLst/>
          </a:prstGeom>
        </p:spPr>
      </p:pic>
    </p:spTree>
    <p:extLst>
      <p:ext uri="{BB962C8B-B14F-4D97-AF65-F5344CB8AC3E}">
        <p14:creationId xmlns:p14="http://schemas.microsoft.com/office/powerpoint/2010/main" val="2299033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D2283-75B4-2324-1870-86D8A54A4DCE}"/>
              </a:ext>
            </a:extLst>
          </p:cNvPr>
          <p:cNvSpPr>
            <a:spLocks noGrp="1"/>
          </p:cNvSpPr>
          <p:nvPr>
            <p:ph type="title"/>
          </p:nvPr>
        </p:nvSpPr>
        <p:spPr>
          <a:xfrm>
            <a:off x="704193" y="131380"/>
            <a:ext cx="10363200" cy="825061"/>
          </a:xfrm>
        </p:spPr>
        <p:txBody>
          <a:bodyPr/>
          <a:lstStyle/>
          <a:p>
            <a:r>
              <a:rPr lang="en-US" dirty="0"/>
              <a:t>Roadmap(I3, I4)</a:t>
            </a:r>
          </a:p>
        </p:txBody>
      </p:sp>
      <p:pic>
        <p:nvPicPr>
          <p:cNvPr id="5" name="Picture 4" descr="A spreadsheet with text and numbers&#10;&#10;Description automatically generated">
            <a:extLst>
              <a:ext uri="{FF2B5EF4-FFF2-40B4-BE49-F238E27FC236}">
                <a16:creationId xmlns:a16="http://schemas.microsoft.com/office/drawing/2014/main" id="{85FF366A-5D82-89C4-C5B2-34EF38D73929}"/>
              </a:ext>
            </a:extLst>
          </p:cNvPr>
          <p:cNvPicPr>
            <a:picLocks noChangeAspect="1"/>
          </p:cNvPicPr>
          <p:nvPr/>
        </p:nvPicPr>
        <p:blipFill>
          <a:blip r:embed="rId2"/>
          <a:stretch>
            <a:fillRect/>
          </a:stretch>
        </p:blipFill>
        <p:spPr>
          <a:xfrm>
            <a:off x="809296" y="1337055"/>
            <a:ext cx="10258097" cy="4433124"/>
          </a:xfrm>
          <a:prstGeom prst="rect">
            <a:avLst/>
          </a:prstGeom>
        </p:spPr>
      </p:pic>
    </p:spTree>
    <p:extLst>
      <p:ext uri="{BB962C8B-B14F-4D97-AF65-F5344CB8AC3E}">
        <p14:creationId xmlns:p14="http://schemas.microsoft.com/office/powerpoint/2010/main" val="27442338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94F0EB6-56E5-6D8A-EE06-E6D0BFBEDE50}"/>
              </a:ext>
            </a:extLst>
          </p:cNvPr>
          <p:cNvSpPr>
            <a:spLocks noGrp="1"/>
          </p:cNvSpPr>
          <p:nvPr>
            <p:ph type="title"/>
          </p:nvPr>
        </p:nvSpPr>
        <p:spPr>
          <a:xfrm>
            <a:off x="704193" y="131380"/>
            <a:ext cx="10363200" cy="825061"/>
          </a:xfrm>
        </p:spPr>
        <p:txBody>
          <a:bodyPr/>
          <a:lstStyle/>
          <a:p>
            <a:r>
              <a:rPr lang="en-US" dirty="0"/>
              <a:t>Jira RoadMap (I3, I4)</a:t>
            </a:r>
          </a:p>
        </p:txBody>
      </p:sp>
      <p:pic>
        <p:nvPicPr>
          <p:cNvPr id="10" name="Picture 9" descr="A screenshot of a computer screen&#10;&#10;Description automatically generated">
            <a:extLst>
              <a:ext uri="{FF2B5EF4-FFF2-40B4-BE49-F238E27FC236}">
                <a16:creationId xmlns:a16="http://schemas.microsoft.com/office/drawing/2014/main" id="{D716E281-38D7-4E2B-8322-DD1CB10DF1D5}"/>
              </a:ext>
            </a:extLst>
          </p:cNvPr>
          <p:cNvPicPr>
            <a:picLocks noChangeAspect="1"/>
          </p:cNvPicPr>
          <p:nvPr/>
        </p:nvPicPr>
        <p:blipFill>
          <a:blip r:embed="rId2"/>
          <a:stretch>
            <a:fillRect/>
          </a:stretch>
        </p:blipFill>
        <p:spPr>
          <a:xfrm>
            <a:off x="704192" y="1349922"/>
            <a:ext cx="10562897" cy="5122475"/>
          </a:xfrm>
          <a:prstGeom prst="rect">
            <a:avLst/>
          </a:prstGeom>
        </p:spPr>
      </p:pic>
    </p:spTree>
    <p:extLst>
      <p:ext uri="{BB962C8B-B14F-4D97-AF65-F5344CB8AC3E}">
        <p14:creationId xmlns:p14="http://schemas.microsoft.com/office/powerpoint/2010/main" val="2651444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8FCAC-F1EF-DAE3-74B9-870DFCFC3415}"/>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Kanban Board (I3, I4)</a:t>
            </a:r>
          </a:p>
        </p:txBody>
      </p:sp>
      <p:pic>
        <p:nvPicPr>
          <p:cNvPr id="5" name="Picture 4" descr="A screenshot of a computer&#10;&#10;Description automatically generated">
            <a:extLst>
              <a:ext uri="{FF2B5EF4-FFF2-40B4-BE49-F238E27FC236}">
                <a16:creationId xmlns:a16="http://schemas.microsoft.com/office/drawing/2014/main" id="{0F7DDEDE-0CF4-7C89-65E1-315CB8A2A115}"/>
              </a:ext>
            </a:extLst>
          </p:cNvPr>
          <p:cNvPicPr>
            <a:picLocks noChangeAspect="1"/>
          </p:cNvPicPr>
          <p:nvPr/>
        </p:nvPicPr>
        <p:blipFill>
          <a:blip r:embed="rId2"/>
          <a:stretch>
            <a:fillRect/>
          </a:stretch>
        </p:blipFill>
        <p:spPr>
          <a:xfrm>
            <a:off x="857088" y="956441"/>
            <a:ext cx="10630719" cy="5485073"/>
          </a:xfrm>
          <a:prstGeom prst="rect">
            <a:avLst/>
          </a:prstGeom>
        </p:spPr>
      </p:pic>
    </p:spTree>
    <p:extLst>
      <p:ext uri="{BB962C8B-B14F-4D97-AF65-F5344CB8AC3E}">
        <p14:creationId xmlns:p14="http://schemas.microsoft.com/office/powerpoint/2010/main" val="1777542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8E871-6DE2-D043-2684-2044DF29E460}"/>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RCT Planning (I3, I4)</a:t>
            </a:r>
          </a:p>
        </p:txBody>
      </p:sp>
      <p:pic>
        <p:nvPicPr>
          <p:cNvPr id="5" name="Picture 4" descr="A chart with different colored squares&#10;&#10;Description automatically generated with medium confidence">
            <a:extLst>
              <a:ext uri="{FF2B5EF4-FFF2-40B4-BE49-F238E27FC236}">
                <a16:creationId xmlns:a16="http://schemas.microsoft.com/office/drawing/2014/main" id="{0C21A89F-5310-E14A-51EE-5C925CF11E13}"/>
              </a:ext>
            </a:extLst>
          </p:cNvPr>
          <p:cNvPicPr>
            <a:picLocks noChangeAspect="1"/>
          </p:cNvPicPr>
          <p:nvPr/>
        </p:nvPicPr>
        <p:blipFill>
          <a:blip r:embed="rId2"/>
          <a:stretch>
            <a:fillRect/>
          </a:stretch>
        </p:blipFill>
        <p:spPr>
          <a:xfrm>
            <a:off x="271849" y="1106756"/>
            <a:ext cx="11480590" cy="5071622"/>
          </a:xfrm>
          <a:prstGeom prst="rect">
            <a:avLst/>
          </a:prstGeom>
        </p:spPr>
      </p:pic>
    </p:spTree>
    <p:extLst>
      <p:ext uri="{BB962C8B-B14F-4D97-AF65-F5344CB8AC3E}">
        <p14:creationId xmlns:p14="http://schemas.microsoft.com/office/powerpoint/2010/main" val="1763414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13EA-F197-9CC3-3380-58B2A09A2A91}"/>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Actors Specification</a:t>
            </a:r>
          </a:p>
        </p:txBody>
      </p:sp>
      <p:pic>
        <p:nvPicPr>
          <p:cNvPr id="5" name="Picture 4" descr="A table with many numbers&#10;&#10;Description automatically generated with medium confidence">
            <a:extLst>
              <a:ext uri="{FF2B5EF4-FFF2-40B4-BE49-F238E27FC236}">
                <a16:creationId xmlns:a16="http://schemas.microsoft.com/office/drawing/2014/main" id="{E28A2AFC-ADBD-A362-83DA-D2D0127080E9}"/>
              </a:ext>
            </a:extLst>
          </p:cNvPr>
          <p:cNvPicPr>
            <a:picLocks noChangeAspect="1"/>
          </p:cNvPicPr>
          <p:nvPr/>
        </p:nvPicPr>
        <p:blipFill>
          <a:blip r:embed="rId2"/>
          <a:stretch>
            <a:fillRect/>
          </a:stretch>
        </p:blipFill>
        <p:spPr>
          <a:xfrm>
            <a:off x="312415" y="1309817"/>
            <a:ext cx="11772493" cy="4707923"/>
          </a:xfrm>
          <a:prstGeom prst="rect">
            <a:avLst/>
          </a:prstGeom>
        </p:spPr>
      </p:pic>
    </p:spTree>
    <p:extLst>
      <p:ext uri="{BB962C8B-B14F-4D97-AF65-F5344CB8AC3E}">
        <p14:creationId xmlns:p14="http://schemas.microsoft.com/office/powerpoint/2010/main" val="2743305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B6006-6DC9-113F-91E6-04261EEE6125}"/>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List of Tasks</a:t>
            </a:r>
          </a:p>
        </p:txBody>
      </p:sp>
      <p:pic>
        <p:nvPicPr>
          <p:cNvPr id="5" name="Picture 4" descr="A black and white checklist with text&#10;&#10;Description automatically generated">
            <a:extLst>
              <a:ext uri="{FF2B5EF4-FFF2-40B4-BE49-F238E27FC236}">
                <a16:creationId xmlns:a16="http://schemas.microsoft.com/office/drawing/2014/main" id="{00617406-5B65-79ED-08EE-D9C22907E3FB}"/>
              </a:ext>
            </a:extLst>
          </p:cNvPr>
          <p:cNvPicPr>
            <a:picLocks noChangeAspect="1"/>
          </p:cNvPicPr>
          <p:nvPr/>
        </p:nvPicPr>
        <p:blipFill>
          <a:blip r:embed="rId2"/>
          <a:stretch>
            <a:fillRect/>
          </a:stretch>
        </p:blipFill>
        <p:spPr>
          <a:xfrm>
            <a:off x="284204" y="1157777"/>
            <a:ext cx="11541212" cy="4835250"/>
          </a:xfrm>
          <a:prstGeom prst="rect">
            <a:avLst/>
          </a:prstGeom>
        </p:spPr>
      </p:pic>
    </p:spTree>
    <p:extLst>
      <p:ext uri="{BB962C8B-B14F-4D97-AF65-F5344CB8AC3E}">
        <p14:creationId xmlns:p14="http://schemas.microsoft.com/office/powerpoint/2010/main" val="391142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7F22E-1CD3-D8C2-B686-382FE704675B}"/>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Use-case Diagrams</a:t>
            </a:r>
          </a:p>
        </p:txBody>
      </p:sp>
      <p:pic>
        <p:nvPicPr>
          <p:cNvPr id="5" name="Picture 4" descr="A diagram of a use case diagram&#10;&#10;Description automatically generated">
            <a:extLst>
              <a:ext uri="{FF2B5EF4-FFF2-40B4-BE49-F238E27FC236}">
                <a16:creationId xmlns:a16="http://schemas.microsoft.com/office/drawing/2014/main" id="{574DDECC-3FFA-B942-64BD-2EA75FC9BAFA}"/>
              </a:ext>
            </a:extLst>
          </p:cNvPr>
          <p:cNvPicPr>
            <a:picLocks noChangeAspect="1"/>
          </p:cNvPicPr>
          <p:nvPr/>
        </p:nvPicPr>
        <p:blipFill>
          <a:blip r:embed="rId2"/>
          <a:stretch>
            <a:fillRect/>
          </a:stretch>
        </p:blipFill>
        <p:spPr>
          <a:xfrm>
            <a:off x="458104" y="1225804"/>
            <a:ext cx="11275792" cy="4406391"/>
          </a:xfrm>
          <a:prstGeom prst="rect">
            <a:avLst/>
          </a:prstGeom>
        </p:spPr>
      </p:pic>
    </p:spTree>
    <p:extLst>
      <p:ext uri="{BB962C8B-B14F-4D97-AF65-F5344CB8AC3E}">
        <p14:creationId xmlns:p14="http://schemas.microsoft.com/office/powerpoint/2010/main" val="2150273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1E6E0-5074-803D-3B0B-62908481ADDB}"/>
              </a:ext>
            </a:extLst>
          </p:cNvPr>
          <p:cNvSpPr txBox="1">
            <a:spLocks/>
          </p:cNvSpPr>
          <p:nvPr/>
        </p:nvSpPr>
        <p:spPr>
          <a:xfrm>
            <a:off x="704193" y="131380"/>
            <a:ext cx="10363200" cy="825061"/>
          </a:xfrm>
          <a:prstGeom prst="rect">
            <a:avLst/>
          </a:prstGeom>
        </p:spPr>
        <p:txBody>
          <a:bodyPr/>
          <a:lst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a:lstStyle>
          <a:p>
            <a:r>
              <a:rPr lang="en-US" dirty="0"/>
              <a:t>UML Diagrams</a:t>
            </a:r>
          </a:p>
        </p:txBody>
      </p:sp>
      <p:pic>
        <p:nvPicPr>
          <p:cNvPr id="5" name="Picture 4" descr="A diagram of a payment method&#10;&#10;Description automatically generated">
            <a:extLst>
              <a:ext uri="{FF2B5EF4-FFF2-40B4-BE49-F238E27FC236}">
                <a16:creationId xmlns:a16="http://schemas.microsoft.com/office/drawing/2014/main" id="{F88B6C50-22E7-3B59-A1B5-8D0173D0BB8A}"/>
              </a:ext>
            </a:extLst>
          </p:cNvPr>
          <p:cNvPicPr>
            <a:picLocks noChangeAspect="1"/>
          </p:cNvPicPr>
          <p:nvPr/>
        </p:nvPicPr>
        <p:blipFill>
          <a:blip r:embed="rId2"/>
          <a:stretch>
            <a:fillRect/>
          </a:stretch>
        </p:blipFill>
        <p:spPr>
          <a:xfrm>
            <a:off x="1026617" y="1165416"/>
            <a:ext cx="10138765" cy="5561204"/>
          </a:xfrm>
          <a:prstGeom prst="rect">
            <a:avLst/>
          </a:prstGeom>
        </p:spPr>
      </p:pic>
    </p:spTree>
    <p:extLst>
      <p:ext uri="{BB962C8B-B14F-4D97-AF65-F5344CB8AC3E}">
        <p14:creationId xmlns:p14="http://schemas.microsoft.com/office/powerpoint/2010/main" val="2162510077"/>
      </p:ext>
    </p:extLst>
  </p:cSld>
  <p:clrMapOvr>
    <a:masterClrMapping/>
  </p:clrMapOvr>
</p:sld>
</file>

<file path=ppt/theme/theme1.xml><?xml version="1.0" encoding="utf-8"?>
<a:theme xmlns:a="http://schemas.openxmlformats.org/drawingml/2006/main" name="DashVTI">
  <a:themeElements>
    <a:clrScheme name="AnalogousFromDarkSeedLeftStep">
      <a:dk1>
        <a:srgbClr val="000000"/>
      </a:dk1>
      <a:lt1>
        <a:srgbClr val="FFFFFF"/>
      </a:lt1>
      <a:dk2>
        <a:srgbClr val="301B2D"/>
      </a:dk2>
      <a:lt2>
        <a:srgbClr val="F0F3F2"/>
      </a:lt2>
      <a:accent1>
        <a:srgbClr val="E72983"/>
      </a:accent1>
      <a:accent2>
        <a:srgbClr val="D517C0"/>
      </a:accent2>
      <a:accent3>
        <a:srgbClr val="AD29E7"/>
      </a:accent3>
      <a:accent4>
        <a:srgbClr val="5725D7"/>
      </a:accent4>
      <a:accent5>
        <a:srgbClr val="2944E7"/>
      </a:accent5>
      <a:accent6>
        <a:srgbClr val="1781D5"/>
      </a:accent6>
      <a:hlink>
        <a:srgbClr val="433FBF"/>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TotalTime>
  <Words>151</Words>
  <Application>Microsoft Macintosh PowerPoint</Application>
  <PresentationFormat>Widescreen</PresentationFormat>
  <Paragraphs>20</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Grandview Display</vt:lpstr>
      <vt:lpstr>Times New Roman</vt:lpstr>
      <vt:lpstr>DashVTI</vt:lpstr>
      <vt:lpstr>TEAM MEMBERS – 1. Sai Teja Malladi (Project Manager) 2. Jahid Hassan (Project Owner) 3. Bhakti Palkar (Lead Business Analyst) 4. Tahera Shaikh (Lead Developer) 5. Nidhi Berde (Software Developer) 6. Rushda Manusri (QA Analyst) 7. Amala Natu (Software Tester) 8. Sai Manish Avasarala (Database Administrator) </vt:lpstr>
      <vt:lpstr>Roadmap(I3, I4)</vt:lpstr>
      <vt:lpstr>Jira RoadMap (I3, I4)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MEMBERS – 1. Sai Teja Malladi (Project Manager) 2. Jahid Hassan (Project Owner) 3. Bhakti Palkar (Lead Business Analyst) 4. Tahera Shaikh (Lead Developer) 5. Nidhi Berde (Software Developer) 6. Rushda Manusri (QA Analyst) 7. Amala Natu (Software Tester) 8. Sai Manish Avasarala (Database Administrator) </dc:title>
  <dc:creator>Mansuri, Ms. Rushda Zameer</dc:creator>
  <cp:lastModifiedBy>Mansuri, Ms. Rushda Zameer</cp:lastModifiedBy>
  <cp:revision>19</cp:revision>
  <dcterms:created xsi:type="dcterms:W3CDTF">2023-12-14T18:55:51Z</dcterms:created>
  <dcterms:modified xsi:type="dcterms:W3CDTF">2023-12-14T23:37:59Z</dcterms:modified>
</cp:coreProperties>
</file>

<file path=docProps/thumbnail.jpeg>
</file>